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301" r:id="rId2"/>
    <p:sldId id="302" r:id="rId3"/>
    <p:sldId id="263" r:id="rId4"/>
    <p:sldId id="265" r:id="rId5"/>
    <p:sldId id="269" r:id="rId6"/>
    <p:sldId id="270" r:id="rId7"/>
    <p:sldId id="271" r:id="rId8"/>
    <p:sldId id="272" r:id="rId9"/>
    <p:sldId id="273" r:id="rId10"/>
    <p:sldId id="321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712" y="2149072"/>
            <a:ext cx="4614664" cy="4160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إعداد/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د. غادة ممدوح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مدرس الإذاعة والتلفزيون </a:t>
            </a:r>
            <a:endParaRPr lang="ar-EG" sz="3700" dirty="0" smtClean="0">
              <a:solidFill>
                <a:prstClr val="black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بقسم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الإعلام/كلية </a:t>
            </a: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الآداب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3700" dirty="0" smtClean="0">
                <a:solidFill>
                  <a:prstClr val="black"/>
                </a:solidFill>
                <a:cs typeface="PT Bold Heading" pitchFamily="2" charset="-78"/>
              </a:rPr>
              <a:t>جامعة </a:t>
            </a:r>
            <a:r>
              <a:rPr lang="ar-EG" sz="3700" dirty="0">
                <a:solidFill>
                  <a:prstClr val="black"/>
                </a:solidFill>
                <a:cs typeface="PT Bold Heading" pitchFamily="2" charset="-78"/>
              </a:rPr>
              <a:t>بنها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118" y="476672"/>
            <a:ext cx="8568952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مقرر الإذاعات والقنوات الإقليمية</a:t>
            </a:r>
          </a:p>
          <a:p>
            <a:pPr lvl="0" algn="ctr"/>
            <a:r>
              <a:rPr lang="ar-EG" sz="4400" dirty="0">
                <a:solidFill>
                  <a:srgbClr val="FF0000"/>
                </a:solidFill>
                <a:cs typeface="PT Bold Heading" pitchFamily="2" charset="-78"/>
              </a:rPr>
              <a:t>المحاضرة </a:t>
            </a:r>
            <a:r>
              <a:rPr lang="ar-EG" sz="4400" dirty="0" smtClean="0">
                <a:solidFill>
                  <a:srgbClr val="FF0000"/>
                </a:solidFill>
                <a:cs typeface="PT Bold Heading" pitchFamily="2" charset="-78"/>
              </a:rPr>
              <a:t>السابعة</a:t>
            </a:r>
            <a:endParaRPr lang="en-US" sz="4400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39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92696"/>
            <a:ext cx="8291264" cy="59502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  <a:p>
            <a:pPr marL="0" lvl="0" indent="0" algn="ctr">
              <a:buClr>
                <a:srgbClr val="0BD0D9"/>
              </a:buClr>
              <a:buNone/>
            </a:pPr>
            <a:endParaRPr lang="ar-EG" sz="1800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 smtClean="0">
                <a:solidFill>
                  <a:srgbClr val="FF0000"/>
                </a:solidFill>
                <a:cs typeface="PT Bold Heading" pitchFamily="2" charset="-78"/>
              </a:rPr>
              <a:t>Thanks 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a lot…….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Dr.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Ghada</a:t>
            </a: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cs typeface="PT Bold Heading" pitchFamily="2" charset="-78"/>
              </a:rPr>
              <a:t>Mamdouh</a:t>
            </a:r>
            <a:endParaRPr lang="en-US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ar-EG" sz="4400" b="1" dirty="0">
                <a:solidFill>
                  <a:srgbClr val="FF0000"/>
                </a:solidFill>
                <a:cs typeface="PT Bold Heading" pitchFamily="2" charset="-78"/>
              </a:rPr>
              <a:t>للتواصل: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US" sz="4400" b="1" dirty="0">
                <a:solidFill>
                  <a:srgbClr val="FF0000"/>
                </a:solidFill>
                <a:cs typeface="PT Bold Heading" pitchFamily="2" charset="-78"/>
              </a:rPr>
              <a:t>Ghada420.gms@gmail.com</a:t>
            </a:r>
            <a:endParaRPr lang="ar-EG" sz="4400" b="1" dirty="0">
              <a:solidFill>
                <a:srgbClr val="FF0000"/>
              </a:solidFill>
              <a:cs typeface="PT Bold Heading" pitchFamily="2" charset="-78"/>
            </a:endParaRPr>
          </a:p>
          <a:p>
            <a:pPr lvl="0">
              <a:buClr>
                <a:srgbClr val="0BD0D9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ar-EG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 rtl="1">
              <a:buClr>
                <a:srgbClr val="0BD0D9"/>
              </a:buClr>
              <a:buNone/>
            </a:pPr>
            <a:endParaRPr lang="ar-EG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ar-EG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14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76672"/>
            <a:ext cx="8687764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en-US" sz="4300" b="1" dirty="0" smtClean="0">
                <a:solidFill>
                  <a:srgbClr val="FF0000"/>
                </a:solidFill>
                <a:cs typeface="PT Bold Heading" pitchFamily="2" charset="-78"/>
              </a:rPr>
              <a:t>1</a:t>
            </a:r>
            <a:endParaRPr lang="en-US" sz="3600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  <a:cs typeface="PT Bold Heading" pitchFamily="2" charset="-78"/>
              </a:rPr>
              <a:t>بداية قطاع الإذاعة يتكون من 10 شبكات:</a:t>
            </a:r>
          </a:p>
          <a:p>
            <a:pPr marL="742950" indent="-742950" algn="justLow" rtl="1">
              <a:buAutoNum type="arabicPeriod"/>
            </a:pPr>
            <a:r>
              <a:rPr lang="ar-EG" sz="4000" b="1" dirty="0" smtClean="0">
                <a:solidFill>
                  <a:schemeClr val="tx1"/>
                </a:solidFill>
              </a:rPr>
              <a:t>الشبكة الرئيسية (البرنامج العام).</a:t>
            </a:r>
          </a:p>
          <a:p>
            <a:pPr marL="742950" indent="-742950" algn="justLow" rtl="1">
              <a:buAutoNum type="arabicPeriod"/>
            </a:pPr>
            <a:r>
              <a:rPr lang="ar-EG" sz="4000" b="1" dirty="0" smtClean="0">
                <a:solidFill>
                  <a:schemeClr val="tx1"/>
                </a:solidFill>
              </a:rPr>
              <a:t>الشبكة الثقافية:</a:t>
            </a:r>
          </a:p>
          <a:p>
            <a:pPr marL="0" indent="0" algn="justLow" rtl="1">
              <a:buNone/>
            </a:pPr>
            <a:r>
              <a:rPr lang="ar-EG" sz="4000" b="1" dirty="0" smtClean="0">
                <a:solidFill>
                  <a:schemeClr val="tx1"/>
                </a:solidFill>
              </a:rPr>
              <a:t>(البرنامج الأوروبي- </a:t>
            </a:r>
          </a:p>
          <a:p>
            <a:pPr marL="0" indent="0" algn="justLow" rtl="1">
              <a:buNone/>
            </a:pPr>
            <a:r>
              <a:rPr lang="ar-EG" sz="4000" b="1" dirty="0" smtClean="0">
                <a:solidFill>
                  <a:schemeClr val="tx1"/>
                </a:solidFill>
              </a:rPr>
              <a:t>البرنامج الموسيقي- </a:t>
            </a:r>
          </a:p>
          <a:p>
            <a:pPr marL="0" indent="0" algn="justLow" rtl="1">
              <a:buNone/>
            </a:pPr>
            <a:r>
              <a:rPr lang="ar-EG" sz="4000" b="1" dirty="0" smtClean="0">
                <a:solidFill>
                  <a:schemeClr val="tx1"/>
                </a:solidFill>
              </a:rPr>
              <a:t>البرنامج الثقافي).</a:t>
            </a:r>
          </a:p>
          <a:p>
            <a:pPr marL="742950" indent="-742950" algn="justLow" rtl="1">
              <a:buFont typeface="+mj-lt"/>
              <a:buAutoNum type="arabicPeriod" startAt="3"/>
            </a:pPr>
            <a:r>
              <a:rPr lang="ar-EG" sz="4000" b="1" dirty="0" smtClean="0">
                <a:solidFill>
                  <a:schemeClr val="tx1"/>
                </a:solidFill>
              </a:rPr>
              <a:t>الشبكة العربية(صوت العرب).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marL="742950" indent="-742950" algn="justLow" rtl="1">
              <a:buFont typeface="+mj-lt"/>
              <a:buAutoNum type="arabicPeriod" startAt="3"/>
            </a:pPr>
            <a:r>
              <a:rPr lang="ar-EG" sz="4000" b="1" dirty="0" smtClean="0">
                <a:solidFill>
                  <a:schemeClr val="tx1"/>
                </a:solidFill>
              </a:rPr>
              <a:t>الشبكة </a:t>
            </a:r>
            <a:r>
              <a:rPr lang="ar-EG" sz="4000" b="1" dirty="0">
                <a:solidFill>
                  <a:schemeClr val="tx1"/>
                </a:solidFill>
              </a:rPr>
              <a:t>التجارية (إذاعة الشرق الأوسط).</a:t>
            </a:r>
          </a:p>
          <a:p>
            <a:pPr marL="742950" indent="-742950" algn="justLow" rtl="1">
              <a:buFont typeface="+mj-lt"/>
              <a:buAutoNum type="arabicPeriod" startAt="3"/>
            </a:pPr>
            <a:r>
              <a:rPr lang="ar-EG" sz="4000" b="1" dirty="0" smtClean="0">
                <a:solidFill>
                  <a:schemeClr val="tx1"/>
                </a:solidFill>
              </a:rPr>
              <a:t>الشبكة </a:t>
            </a:r>
            <a:r>
              <a:rPr lang="ar-EG" sz="4000" b="1" dirty="0">
                <a:solidFill>
                  <a:schemeClr val="tx1"/>
                </a:solidFill>
              </a:rPr>
              <a:t>الدينية (إذاعة القرآن الكريم).</a:t>
            </a:r>
          </a:p>
          <a:p>
            <a:pPr marL="0" indent="0" algn="justLow" rtl="1">
              <a:buNone/>
            </a:pPr>
            <a:endParaRPr lang="ar-EG" sz="4000" b="1" dirty="0" smtClean="0">
              <a:solidFill>
                <a:schemeClr val="tx1"/>
              </a:solidFill>
            </a:endParaRPr>
          </a:p>
          <a:p>
            <a:pPr marL="742950" indent="-742950" algn="justLow" rtl="1">
              <a:buAutoNum type="arabicPeriod" startAt="3"/>
            </a:pPr>
            <a:endParaRPr lang="ar-EG" sz="3200" b="1" dirty="0" smtClean="0">
              <a:solidFill>
                <a:srgbClr val="FF0000"/>
              </a:solidFill>
            </a:endParaRPr>
          </a:p>
          <a:p>
            <a:pPr marL="0" indent="0" algn="justLow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86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620688"/>
            <a:ext cx="8712968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EG" sz="3600" b="1" dirty="0" smtClean="0">
                <a:solidFill>
                  <a:srgbClr val="FF0000"/>
                </a:solidFill>
              </a:rPr>
              <a:t>2 </a:t>
            </a:r>
          </a:p>
          <a:p>
            <a:pPr marL="0" indent="0" algn="r" rtl="1">
              <a:buNone/>
            </a:pPr>
            <a:r>
              <a:rPr lang="ar-EG" sz="3600" b="1" dirty="0" smtClean="0"/>
              <a:t>6. إذاعة الشباب والرياضة.</a:t>
            </a:r>
          </a:p>
          <a:p>
            <a:pPr marL="0" indent="0" algn="r" rtl="1">
              <a:buNone/>
            </a:pPr>
            <a:r>
              <a:rPr lang="ar-EG" sz="3600" b="1" dirty="0" smtClean="0"/>
              <a:t>7. شبكة الإذاعات الموجهة للخارج.</a:t>
            </a:r>
          </a:p>
          <a:p>
            <a:pPr marL="0" indent="0" algn="r" rtl="1">
              <a:buNone/>
            </a:pPr>
            <a:r>
              <a:rPr lang="ar-EG" sz="3600" b="1" dirty="0" smtClean="0"/>
              <a:t>8. شبكة الإذاعات الإقليمية/ المحلية (10 </a:t>
            </a:r>
            <a:r>
              <a:rPr lang="ar-EG" sz="3600" b="1" dirty="0"/>
              <a:t>إ</a:t>
            </a:r>
            <a:r>
              <a:rPr lang="ar-EG" sz="3600" b="1" dirty="0" smtClean="0"/>
              <a:t>ذاعات).</a:t>
            </a:r>
          </a:p>
          <a:p>
            <a:pPr marL="0" indent="0" algn="r" rtl="1">
              <a:buNone/>
            </a:pPr>
            <a:r>
              <a:rPr lang="ar-EG" sz="3600" b="1" dirty="0" smtClean="0"/>
              <a:t>9. شبكة الإذاعات المتخصصة (4 إذاعات).</a:t>
            </a:r>
          </a:p>
          <a:p>
            <a:pPr marL="0" indent="0" algn="r" rtl="1">
              <a:buNone/>
            </a:pPr>
            <a:r>
              <a:rPr lang="ar-EG" sz="3600" b="1" dirty="0" smtClean="0"/>
              <a:t>10. شبكة راديو النيل (ميجا- نغم- شعب</a:t>
            </a:r>
            <a:r>
              <a:rPr lang="ar-EG" sz="3600" b="1" dirty="0"/>
              <a:t>ي</a:t>
            </a:r>
            <a:r>
              <a:rPr lang="ar-EG" sz="3600" b="1" dirty="0" smtClean="0"/>
              <a:t>- </a:t>
            </a:r>
            <a:r>
              <a:rPr lang="ar-EG" sz="3600" b="1" dirty="0" err="1" smtClean="0"/>
              <a:t>هيتس</a:t>
            </a:r>
            <a:r>
              <a:rPr lang="ar-EG" sz="3600" b="1" dirty="0" smtClean="0"/>
              <a:t>).</a:t>
            </a:r>
          </a:p>
          <a:p>
            <a:pPr marL="0" indent="0" algn="r" rtl="1">
              <a:buNone/>
            </a:pPr>
            <a:endParaRPr lang="ar-EG" dirty="0" smtClean="0"/>
          </a:p>
          <a:p>
            <a:pPr marL="0" indent="0" algn="justLow" rtl="1">
              <a:buNone/>
            </a:pPr>
            <a:r>
              <a:rPr lang="ar-EG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وما يهمنا هنا رقم (8) شبكة الإذاعات الإقليمية، وسوف نتحدث فيها عن: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EG" sz="4300" b="1" dirty="0">
                <a:latin typeface="Times New Roman" pitchFamily="18" charset="0"/>
                <a:cs typeface="Times New Roman" pitchFamily="18" charset="0"/>
              </a:rPr>
              <a:t>الأهداف</a:t>
            </a:r>
            <a:r>
              <a:rPr lang="ar-EG" sz="4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EG" sz="4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10000"/>
              </a:lnSpc>
              <a:buNone/>
            </a:pPr>
            <a:r>
              <a:rPr lang="ar-EG" sz="4300" b="1" dirty="0">
                <a:latin typeface="Times New Roman" pitchFamily="18" charset="0"/>
                <a:cs typeface="Times New Roman" pitchFamily="18" charset="0"/>
              </a:rPr>
              <a:t>الانجازات</a:t>
            </a:r>
            <a:r>
              <a:rPr lang="ar-EG" sz="4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EG" sz="4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110000"/>
              </a:lnSpc>
              <a:buNone/>
            </a:pPr>
            <a:r>
              <a:rPr lang="ar-EG" sz="4300" b="1" dirty="0">
                <a:latin typeface="Times New Roman" pitchFamily="18" charset="0"/>
                <a:cs typeface="Times New Roman" pitchFamily="18" charset="0"/>
              </a:rPr>
              <a:t>الأولويات.</a:t>
            </a:r>
          </a:p>
          <a:p>
            <a:pPr marL="0" indent="0" algn="r" rtl="1">
              <a:buNone/>
            </a:pPr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170058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3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3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3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3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3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3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3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3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3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3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3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3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3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3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3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3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476672"/>
            <a:ext cx="8424936" cy="63747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3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أهداف شبكة الإذاعات الإقليمية:</a:t>
            </a:r>
            <a:endParaRPr lang="ar-EG" sz="3200" b="1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تعميق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الولاء والانتماء لمصر كلها وليس لمنطقة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بعينها</a:t>
            </a: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تهتم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بالغوص في التفاصيل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المحلي</a:t>
            </a: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ة.</a:t>
            </a: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التأكيد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على أصالة وعراقة أبناء مصر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من خلال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بث المواد الإذاعية المختلفة التي تدعم ذلك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ar-EG" sz="3600" b="1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800" dirty="0" smtClean="0">
                <a:solidFill>
                  <a:srgbClr val="000000"/>
                </a:solidFill>
                <a:ea typeface="Calibri"/>
                <a:cs typeface="Times New Roman"/>
              </a:rPr>
              <a:t>4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ترسيخ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روح المشاركة الشعبية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وعمليات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التنمية بالجهود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الذاتية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5. إبراز مشروعات التنمية الإقليمية.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6. إبراز إنجازات الحكومة في القطاعات المختلفة.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endParaRPr lang="ar-EG" sz="36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justLow" rt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3613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620688"/>
            <a:ext cx="8291264" cy="612067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>
                <a:solidFill>
                  <a:srgbClr val="FF0000"/>
                </a:solidFill>
                <a:ea typeface="Calibri"/>
                <a:cs typeface="Times New Roman"/>
              </a:rPr>
              <a:t>4</a:t>
            </a:r>
            <a:endParaRPr lang="ar-EG" sz="3600" b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7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وأيضا تصديها للمشاكل الإقليمية والقومية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والسعي لإيجاد</a:t>
            </a: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الحلول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العملية لها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بالتعاون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مع الأجهزة التنفيذية والشعبية</a:t>
            </a:r>
            <a:r>
              <a:rPr lang="ar-EG" sz="3600" b="1" dirty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8. 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وكذلك </a:t>
            </a:r>
            <a:r>
              <a:rPr lang="ar-SA" sz="3600" b="1" dirty="0">
                <a:solidFill>
                  <a:srgbClr val="000000"/>
                </a:solidFill>
                <a:ea typeface="Calibri"/>
                <a:cs typeface="Times New Roman"/>
              </a:rPr>
              <a:t>دورها في كشف المواهب الجديدة في شتى المجالات</a:t>
            </a:r>
            <a:r>
              <a:rPr lang="ar-SA" sz="36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ar-EG" sz="3600" b="1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9.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تسعى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شبكة الإقليميات من خلال خدماتها العشر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إلى </a:t>
            </a:r>
            <a:r>
              <a:rPr lang="ar-SA" sz="4000" b="1" dirty="0">
                <a:solidFill>
                  <a:srgbClr val="000000"/>
                </a:solidFill>
                <a:ea typeface="Calibri"/>
                <a:cs typeface="Times New Roman"/>
              </a:rPr>
              <a:t>ترسيخ المفاهيم التنموية لدى المواطن </a:t>
            </a:r>
            <a:r>
              <a:rPr lang="ar-SA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العادي</a:t>
            </a:r>
            <a:r>
              <a:rPr lang="ar-EG" sz="4000" b="1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en-US" sz="3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714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332656"/>
            <a:ext cx="8784976" cy="6336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marR="0" lvl="0" indent="0" algn="ct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إنجازات شبكة الإذاعات الإقليمية:</a:t>
            </a:r>
          </a:p>
          <a:p>
            <a:pPr marL="342900" marR="0" lvl="0" indent="-342900" algn="justLow" rt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تقوم كل إذاعة بتنظيم وتنفيذ قوافل خدمية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تحت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مسمى " قوافل الخير "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بقرى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ومركز المحافظات والمناطق الشعبية والعشوائية لتقديم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الخدمات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المباشرة للمواطنين في أماكن تواجدهم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بالتعاون مع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الجهات المعنية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بالمحافظات.</a:t>
            </a:r>
            <a:endParaRPr lang="ar-EG" sz="3000" b="1" dirty="0" smtClean="0">
              <a:latin typeface="Calibri"/>
              <a:ea typeface="Calibri"/>
              <a:cs typeface="Times New Roman"/>
            </a:endParaRP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0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2.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تم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البدء في تنفيذ خطة لجمع التراث الشعبي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والفنون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الشعبية بالمحافظات لترسيخ قيم </a:t>
            </a:r>
            <a:r>
              <a:rPr lang="ar-SA" sz="39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الاعتزاز </a:t>
            </a:r>
            <a:r>
              <a:rPr lang="ar-SA" sz="39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بالوطن وقيم الانتماء.</a:t>
            </a:r>
            <a:endParaRPr lang="en-US" sz="3000" b="1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4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836712"/>
            <a:ext cx="8507288" cy="587825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</a:t>
            </a:r>
            <a:endParaRPr lang="ar-EG" sz="2400" b="1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3.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تم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تسجيل برامج بأشكال فنية مختلفة لنجوم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العطاء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ورمز الثقافة المصرية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بالمحافظات</a:t>
            </a: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المختلفة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.</a:t>
            </a:r>
            <a:endParaRPr lang="en-US" sz="32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4.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وضع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أجندة قضايا قومية وأجندة قضايا محلية لكل إقليم.</a:t>
            </a:r>
            <a:endParaRPr lang="en-US" sz="32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5.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البث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المباشر من </a:t>
            </a:r>
            <a:r>
              <a:rPr lang="ar-SA" sz="3600" b="1" dirty="0" err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الاستوديوهات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الفرعية بالمدن </a:t>
            </a:r>
            <a:r>
              <a:rPr lang="ar-SA" sz="3600" b="1" dirty="0" smtClean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والمراكز </a:t>
            </a:r>
            <a:r>
              <a:rPr lang="ar-SA" sz="3600" b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وعواصم المحافظات خارج مقر الإذاعة.</a:t>
            </a:r>
            <a:endParaRPr lang="en-US" sz="32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450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620689"/>
            <a:ext cx="8712968" cy="604867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7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أولويات شبكة الإذاعات </a:t>
            </a:r>
            <a:r>
              <a:rPr lang="ar-SA" sz="3200" b="1" dirty="0" smtClean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الإقليمية</a:t>
            </a:r>
            <a:r>
              <a:rPr lang="ar-SA" sz="3200" b="1" dirty="0">
                <a:solidFill>
                  <a:srgbClr val="FF0000"/>
                </a:solidFill>
                <a:latin typeface="Calibri"/>
                <a:ea typeface="Calibri"/>
                <a:cs typeface="PT Bold Heading" pitchFamily="2" charset="-78"/>
              </a:rPr>
              <a:t>: </a:t>
            </a:r>
            <a:endParaRPr lang="ar-EG" sz="3200" dirty="0" smtClean="0">
              <a:solidFill>
                <a:srgbClr val="FF0000"/>
              </a:solidFill>
              <a:latin typeface="Calibri"/>
              <a:ea typeface="Calibri"/>
              <a:cs typeface="PT Bold Heading" pitchFamily="2" charset="-78"/>
            </a:endParaRP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1. رفع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مستوى الوعي السياسي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وتبصير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المواطن بقضايا الإقليم خاصة في مجال البيئة والصحة والسكان.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2. إلقاء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الضوء على مشروعات التنمية الاقتصادية والاجتماعية داخل الإقليم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وإبراز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تجارب الآخرين للاستفادة منها.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3. دعم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الانتماء الوطني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والاهتمام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بقضايا الطفولة والأمومة والشباب.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4. العمل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على اكتشاف المواهب في شتى نواحي الفكر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والإبداع وصقلها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وتشجيعها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 smtClean="0">
                <a:latin typeface="Calibri"/>
                <a:ea typeface="Calibri"/>
                <a:cs typeface="Times New Roman"/>
              </a:rPr>
              <a:t>5. تقديم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المواد الترفيهية التي تحقق دورها في </a:t>
            </a:r>
            <a:r>
              <a:rPr lang="ar-EG" sz="3200" b="1" dirty="0" smtClean="0">
                <a:latin typeface="Calibri"/>
                <a:ea typeface="Calibri"/>
                <a:cs typeface="Times New Roman"/>
              </a:rPr>
              <a:t>الارتقاء </a:t>
            </a:r>
            <a:r>
              <a:rPr lang="ar-EG" sz="3200" b="1" dirty="0">
                <a:latin typeface="Calibri"/>
                <a:ea typeface="Calibri"/>
                <a:cs typeface="Times New Roman"/>
              </a:rPr>
              <a:t>بالذوق العام داخل الإقليم.</a:t>
            </a:r>
          </a:p>
          <a:p>
            <a:pPr marL="0" marR="0" lvl="0" indent="0" algn="justLow" rtl="1">
              <a:spcBef>
                <a:spcPts val="0"/>
              </a:spcBef>
              <a:spcAft>
                <a:spcPts val="0"/>
              </a:spcAft>
              <a:buNone/>
            </a:pPr>
            <a:endParaRPr lang="ar-EG" sz="3200" b="1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48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476673"/>
            <a:ext cx="8640960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8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6. تقديم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الخدمات التعليمية لتلاميذ وطلاب مختلف المرحلة العمرية.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7. الاهتمام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المتزايد بالتنمية الاقتصادية </a:t>
            </a: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متابعه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المشروعات الجديدة التي تهتم بها الدولة </a:t>
            </a: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وترعاها.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8. الاهتمام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بنشر التعليم والمبادئ السليمة </a:t>
            </a: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ومحاربة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العادات غير السوية.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9. الاهتمام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بالطفل باعتباره المستقبل والسعي لتوسيع مداركه العقلية والبدنية.</a:t>
            </a:r>
          </a:p>
          <a:p>
            <a:pPr marL="0" lvl="0" indent="0" algn="justLow" rtl="1">
              <a:spcBef>
                <a:spcPts val="0"/>
              </a:spcBef>
              <a:buClr>
                <a:srgbClr val="0BD0D9"/>
              </a:buClr>
              <a:buNone/>
            </a:pP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10. الاهتمام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بموضوعات الشباب وتنوع هذا الاهتمام بين جوانب </a:t>
            </a: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الحياة </a:t>
            </a:r>
            <a:r>
              <a:rPr lang="ar-EG" sz="3500" b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المختلفة سياسيا واقتصاديا </a:t>
            </a:r>
            <a:r>
              <a:rPr lang="ar-EG" sz="35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واجتماعيا.</a:t>
            </a:r>
            <a:endParaRPr lang="ar-EG" sz="35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algn="justLow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7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</TotalTime>
  <Words>507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مقرر الإذاعات والقنوات الإقليمية</dc:title>
  <dc:creator>user</dc:creator>
  <cp:lastModifiedBy>user</cp:lastModifiedBy>
  <cp:revision>80</cp:revision>
  <dcterms:created xsi:type="dcterms:W3CDTF">2020-03-16T22:48:35Z</dcterms:created>
  <dcterms:modified xsi:type="dcterms:W3CDTF">2020-04-02T08:13:16Z</dcterms:modified>
</cp:coreProperties>
</file>